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1" r:id="rId4"/>
    <p:sldId id="262" r:id="rId5"/>
    <p:sldId id="260" r:id="rId6"/>
    <p:sldId id="257" r:id="rId7"/>
  </p:sldIdLst>
  <p:sldSz cx="18288000" cy="10287000"/>
  <p:notesSz cx="6858000" cy="9144000"/>
  <p:embeddedFontLst>
    <p:embeddedFont>
      <p:font typeface="Noto Sans T Chinese" panose="02020500000000000000" charset="-120"/>
      <p:regular r:id="rId8"/>
    </p:embeddedFont>
    <p:embeddedFont>
      <p:font typeface="微軟正黑體" panose="020B0604030504040204" pitchFamily="34" charset="-120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463" y="2510"/>
            <a:ext cx="18279075" cy="10281980"/>
            <a:chOff x="0" y="0"/>
            <a:chExt cx="2533492" cy="142508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33492" cy="1425089"/>
            </a:xfrm>
            <a:custGeom>
              <a:avLst/>
              <a:gdLst/>
              <a:ahLst/>
              <a:cxnLst/>
              <a:rect l="l" t="t" r="r" b="b"/>
              <a:pathLst>
                <a:path w="2533492" h="1425089">
                  <a:moveTo>
                    <a:pt x="0" y="0"/>
                  </a:moveTo>
                  <a:lnTo>
                    <a:pt x="2533492" y="0"/>
                  </a:lnTo>
                  <a:lnTo>
                    <a:pt x="2533492" y="1425089"/>
                  </a:lnTo>
                  <a:lnTo>
                    <a:pt x="0" y="1425089"/>
                  </a:lnTo>
                  <a:close/>
                </a:path>
              </a:pathLst>
            </a:custGeom>
            <a:solidFill>
              <a:srgbClr val="2B2024">
                <a:alpha val="87843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32661" y="8055132"/>
            <a:ext cx="6377929" cy="595155"/>
            <a:chOff x="0" y="0"/>
            <a:chExt cx="8503905" cy="793539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43766" cy="757051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 cstate="print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166354" y="0"/>
              <a:ext cx="853016" cy="757051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7" cstate="print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3841957" y="0"/>
              <a:ext cx="2025556" cy="757051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9" cstate="print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>
              <a:fillRect/>
            </a:stretch>
          </p:blipFill>
          <p:spPr>
            <a:xfrm>
              <a:off x="6690101" y="0"/>
              <a:ext cx="1813804" cy="793539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028700" y="4376129"/>
            <a:ext cx="9723979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599"/>
              </a:lnSpc>
              <a:spcBef>
                <a:spcPct val="0"/>
              </a:spcBef>
            </a:pPr>
            <a:r>
              <a:rPr lang="en-US" sz="9000" b="1" dirty="0" err="1">
                <a:solidFill>
                  <a:srgbClr val="FFFFFF"/>
                </a:solidFill>
                <a:ea typeface="DM Sans Bold"/>
              </a:rPr>
              <a:t>高雄歷年交通事故</a:t>
            </a:r>
            <a:endParaRPr lang="en-US" sz="9000" b="1" dirty="0">
              <a:solidFill>
                <a:srgbClr val="FFFFFF"/>
              </a:solidFill>
              <a:ea typeface="DM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074871" y="3858868"/>
            <a:ext cx="4813003" cy="272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第四組</a:t>
            </a:r>
            <a:endParaRPr lang="en-US" sz="2247" b="1" spc="80" dirty="0">
              <a:solidFill>
                <a:srgbClr val="FFFFFF"/>
              </a:solidFill>
              <a:ea typeface="DM Sans"/>
            </a:endParaRPr>
          </a:p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林軒豪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環安二甲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C110107160</a:t>
            </a:r>
          </a:p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林暐捷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資管二乙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C110118220</a:t>
            </a:r>
          </a:p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白宇廷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資管二乙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C110118250</a:t>
            </a:r>
          </a:p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黃紹淵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四半二甲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C110187134</a:t>
            </a:r>
          </a:p>
          <a:p>
            <a:pPr>
              <a:lnSpc>
                <a:spcPts val="3551"/>
              </a:lnSpc>
            </a:pPr>
            <a:r>
              <a:rPr lang="en-US" sz="2247" b="1" spc="155" dirty="0" err="1">
                <a:solidFill>
                  <a:srgbClr val="FFFFFF"/>
                </a:solidFill>
                <a:ea typeface="DM Sans"/>
              </a:rPr>
              <a:t>王昱琪</a:t>
            </a:r>
            <a:r>
              <a:rPr lang="en-US" sz="2247" b="1" spc="155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155" dirty="0" err="1">
                <a:solidFill>
                  <a:srgbClr val="FFFFFF"/>
                </a:solidFill>
                <a:ea typeface="DM Sans"/>
              </a:rPr>
              <a:t>電通一甲</a:t>
            </a:r>
            <a:r>
              <a:rPr lang="en-US" sz="2247" b="1" spc="155" dirty="0">
                <a:solidFill>
                  <a:srgbClr val="FFFFFF"/>
                </a:solidFill>
                <a:ea typeface="DM Sans"/>
              </a:rPr>
              <a:t> C111110144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2818349"/>
            <a:ext cx="7139434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b="1" dirty="0" err="1">
                <a:solidFill>
                  <a:srgbClr val="FFFFFF"/>
                </a:solidFill>
                <a:ea typeface="Arimo Bold"/>
              </a:rPr>
              <a:t>博雅</a:t>
            </a:r>
            <a:r>
              <a:rPr lang="en-US" sz="3999" b="1" dirty="0">
                <a:solidFill>
                  <a:srgbClr val="FFFFFF"/>
                </a:solidFill>
                <a:ea typeface="Arimo Bold"/>
              </a:rPr>
              <a:t>(</a:t>
            </a:r>
            <a:r>
              <a:rPr lang="en-US" sz="3999" b="1" dirty="0" err="1">
                <a:solidFill>
                  <a:srgbClr val="FFFFFF"/>
                </a:solidFill>
                <a:ea typeface="Arimo Bold"/>
              </a:rPr>
              <a:t>科技</a:t>
            </a:r>
            <a:r>
              <a:rPr lang="en-US" sz="3999" b="1" dirty="0">
                <a:solidFill>
                  <a:srgbClr val="FFFFFF"/>
                </a:solidFill>
                <a:ea typeface="Arimo Bold"/>
              </a:rPr>
              <a:t>)</a:t>
            </a:r>
            <a:r>
              <a:rPr lang="en-US" sz="3999" b="1" dirty="0" err="1">
                <a:solidFill>
                  <a:srgbClr val="FFFFFF"/>
                </a:solidFill>
                <a:ea typeface="Arimo Bold"/>
              </a:rPr>
              <a:t>Python資料分析實作</a:t>
            </a:r>
            <a:endParaRPr lang="en-US" sz="3999" b="1" dirty="0">
              <a:solidFill>
                <a:srgbClr val="FFFFFF"/>
              </a:solidFill>
              <a:ea typeface="Arimo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47882"/>
          <a:stretch>
            <a:fillRect/>
          </a:stretch>
        </p:blipFill>
        <p:spPr>
          <a:xfrm>
            <a:off x="666597" y="1890188"/>
            <a:ext cx="5629787" cy="650662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t="51883"/>
          <a:stretch>
            <a:fillRect/>
          </a:stretch>
        </p:blipFill>
        <p:spPr>
          <a:xfrm>
            <a:off x="6296384" y="1978621"/>
            <a:ext cx="5932097" cy="632975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2725400" y="2171700"/>
            <a:ext cx="3446754" cy="5490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ea typeface="Noto Sans T Chinese"/>
              </a:rPr>
              <a:t>事故方式</a:t>
            </a:r>
            <a:endParaRPr lang="en-US" sz="3399" dirty="0">
              <a:solidFill>
                <a:srgbClr val="000000"/>
              </a:solidFill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+mj-lt"/>
                <a:ea typeface="Noto Sans T Chinese"/>
              </a:rPr>
              <a:t>發生日期</a:t>
            </a:r>
            <a:endParaRPr lang="en-US" sz="3399" dirty="0">
              <a:solidFill>
                <a:srgbClr val="000000"/>
              </a:solidFill>
              <a:latin typeface="+mj-lt"/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ea typeface="Noto Sans T Chinese"/>
              </a:rPr>
              <a:t>事故類型</a:t>
            </a:r>
            <a:endParaRPr lang="en-US" sz="3399" dirty="0">
              <a:solidFill>
                <a:srgbClr val="000000"/>
              </a:solidFill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ea typeface="Noto Sans T Chinese"/>
              </a:rPr>
              <a:t>事故型態原因</a:t>
            </a:r>
            <a:endParaRPr lang="en-US" sz="3399" dirty="0">
              <a:solidFill>
                <a:srgbClr val="000000"/>
              </a:solidFill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zh-TW" altLang="en-US" sz="3399" dirty="0">
                <a:solidFill>
                  <a:srgbClr val="000000"/>
                </a:solidFill>
                <a:ea typeface="Noto Sans T Chinese"/>
              </a:rPr>
              <a:t>地點</a:t>
            </a:r>
            <a:endParaRPr lang="en-US" altLang="zh-TW" sz="3399" dirty="0">
              <a:solidFill>
                <a:srgbClr val="000000"/>
              </a:solidFill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zh-TW" altLang="en-US" sz="3399" dirty="0">
                <a:solidFill>
                  <a:srgbClr val="000000"/>
                </a:solidFill>
                <a:ea typeface="Noto Sans T Chinese"/>
              </a:rPr>
              <a:t>天候狀況</a:t>
            </a:r>
            <a:endParaRPr lang="en-US" altLang="zh-TW" sz="3399" dirty="0">
              <a:solidFill>
                <a:srgbClr val="000000"/>
              </a:solidFill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zh-TW" altLang="en-US" sz="3399" dirty="0">
                <a:solidFill>
                  <a:srgbClr val="000000"/>
                </a:solidFill>
                <a:ea typeface="Noto Sans T Chinese"/>
              </a:rPr>
              <a:t>道路狀況</a:t>
            </a:r>
            <a:endParaRPr lang="en-US" altLang="zh-TW" sz="3399" dirty="0">
              <a:solidFill>
                <a:srgbClr val="000000"/>
              </a:solidFill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zh-TW" altLang="en-US" sz="3399" dirty="0">
                <a:solidFill>
                  <a:srgbClr val="000000"/>
                </a:solidFill>
                <a:ea typeface="Noto Sans T Chinese"/>
              </a:rPr>
              <a:t>死傷人數</a:t>
            </a:r>
            <a:endParaRPr lang="en-US" sz="3399" dirty="0">
              <a:solidFill>
                <a:srgbClr val="000000"/>
              </a:solidFill>
              <a:ea typeface="Noto Sans T Chinese"/>
            </a:endParaRPr>
          </a:p>
          <a:p>
            <a:pPr marL="367029" lvl="1" algn="just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Noto Sans T Chinese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D43051C-E02C-9C3D-2A12-36433542C885}"/>
              </a:ext>
            </a:extLst>
          </p:cNvPr>
          <p:cNvSpPr txBox="1"/>
          <p:nvPr/>
        </p:nvSpPr>
        <p:spPr>
          <a:xfrm>
            <a:off x="990600" y="723900"/>
            <a:ext cx="9144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5400" dirty="0">
                <a:solidFill>
                  <a:srgbClr val="000000"/>
                </a:solidFill>
                <a:ea typeface="Noto Sans T Chinese"/>
              </a:rPr>
              <a:t>資料來源</a:t>
            </a:r>
            <a:endParaRPr lang="zh-TW" altLang="en-US" sz="5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2E8015E-6B82-2340-ED63-D4A16292D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82" y="571500"/>
            <a:ext cx="17995236" cy="884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88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97F5B8A-88BA-5101-7602-DB36DEEAF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08" y="571500"/>
            <a:ext cx="17976184" cy="883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48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BB7ECAF-3E41-88C0-E515-4E4DF0292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97" y="756625"/>
            <a:ext cx="18128605" cy="877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763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3">
            <a:extLst>
              <a:ext uri="{FF2B5EF4-FFF2-40B4-BE49-F238E27FC236}">
                <a16:creationId xmlns:a16="http://schemas.microsoft.com/office/drawing/2014/main" id="{B2A78005-BB66-553B-21C6-36DCD26E5069}"/>
              </a:ext>
            </a:extLst>
          </p:cNvPr>
          <p:cNvGrpSpPr/>
          <p:nvPr/>
        </p:nvGrpSpPr>
        <p:grpSpPr>
          <a:xfrm>
            <a:off x="4463" y="2510"/>
            <a:ext cx="18279075" cy="10281980"/>
            <a:chOff x="0" y="0"/>
            <a:chExt cx="2533492" cy="1425089"/>
          </a:xfrm>
        </p:grpSpPr>
        <p:sp>
          <p:nvSpPr>
            <p:cNvPr id="17" name="Freeform 4">
              <a:extLst>
                <a:ext uri="{FF2B5EF4-FFF2-40B4-BE49-F238E27FC236}">
                  <a16:creationId xmlns:a16="http://schemas.microsoft.com/office/drawing/2014/main" id="{BA510EAD-9377-3246-23FC-E87ACEA605B4}"/>
                </a:ext>
              </a:extLst>
            </p:cNvPr>
            <p:cNvSpPr/>
            <p:nvPr/>
          </p:nvSpPr>
          <p:spPr>
            <a:xfrm>
              <a:off x="0" y="0"/>
              <a:ext cx="2533492" cy="1425089"/>
            </a:xfrm>
            <a:custGeom>
              <a:avLst/>
              <a:gdLst/>
              <a:ahLst/>
              <a:cxnLst/>
              <a:rect l="l" t="t" r="r" b="b"/>
              <a:pathLst>
                <a:path w="2533492" h="1425089">
                  <a:moveTo>
                    <a:pt x="0" y="0"/>
                  </a:moveTo>
                  <a:lnTo>
                    <a:pt x="2533492" y="0"/>
                  </a:lnTo>
                  <a:lnTo>
                    <a:pt x="2533492" y="1425089"/>
                  </a:lnTo>
                  <a:lnTo>
                    <a:pt x="0" y="1425089"/>
                  </a:lnTo>
                  <a:close/>
                </a:path>
              </a:pathLst>
            </a:custGeom>
            <a:solidFill>
              <a:srgbClr val="2B2024">
                <a:alpha val="87843"/>
              </a:srgbClr>
            </a:solidFill>
          </p:spPr>
        </p:sp>
      </p:grpSp>
      <p:grpSp>
        <p:nvGrpSpPr>
          <p:cNvPr id="2" name="Group 2"/>
          <p:cNvGrpSpPr/>
          <p:nvPr/>
        </p:nvGrpSpPr>
        <p:grpSpPr>
          <a:xfrm>
            <a:off x="403766" y="876300"/>
            <a:ext cx="17480467" cy="8225093"/>
            <a:chOff x="0" y="0"/>
            <a:chExt cx="11170811" cy="953838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1170811" cy="9538382"/>
              <a:chOff x="0" y="0"/>
              <a:chExt cx="3057849" cy="261099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3057849" cy="2610995"/>
              </a:xfrm>
              <a:custGeom>
                <a:avLst/>
                <a:gdLst/>
                <a:ahLst/>
                <a:cxnLst/>
                <a:rect l="l" t="t" r="r" b="b"/>
                <a:pathLst>
                  <a:path w="3057849" h="2610995">
                    <a:moveTo>
                      <a:pt x="0" y="0"/>
                    </a:moveTo>
                    <a:lnTo>
                      <a:pt x="3057849" y="0"/>
                    </a:lnTo>
                    <a:lnTo>
                      <a:pt x="3057849" y="2610995"/>
                    </a:lnTo>
                    <a:lnTo>
                      <a:pt x="0" y="2610995"/>
                    </a:lnTo>
                    <a:close/>
                  </a:path>
                </a:pathLst>
              </a:custGeom>
              <a:solidFill>
                <a:srgbClr val="A80038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241177" y="278903"/>
              <a:ext cx="10688456" cy="8980577"/>
              <a:chOff x="0" y="0"/>
              <a:chExt cx="3021849" cy="2538996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3021849" cy="2538996"/>
              </a:xfrm>
              <a:custGeom>
                <a:avLst/>
                <a:gdLst/>
                <a:ahLst/>
                <a:cxnLst/>
                <a:rect l="l" t="t" r="r" b="b"/>
                <a:pathLst>
                  <a:path w="3021849" h="2538996">
                    <a:moveTo>
                      <a:pt x="0" y="0"/>
                    </a:moveTo>
                    <a:lnTo>
                      <a:pt x="3021849" y="0"/>
                    </a:lnTo>
                    <a:lnTo>
                      <a:pt x="3021849" y="2538996"/>
                    </a:lnTo>
                    <a:lnTo>
                      <a:pt x="0" y="253899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id="7" name="TextBox 7"/>
          <p:cNvSpPr txBox="1"/>
          <p:nvPr/>
        </p:nvSpPr>
        <p:spPr>
          <a:xfrm>
            <a:off x="1371600" y="1463942"/>
            <a:ext cx="7244803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4"/>
              </a:lnSpc>
            </a:pPr>
            <a:r>
              <a:rPr lang="en-US" sz="7200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sz="7200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71600" y="2901305"/>
            <a:ext cx="13103814" cy="40532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林軒豪 環安二甲 </a:t>
            </a:r>
            <a:r>
              <a:rPr lang="en-US" altLang="zh-TW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C110107160 : </a:t>
            </a: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資料整理</a:t>
            </a:r>
            <a:r>
              <a:rPr lang="en-US" altLang="zh-TW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處理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林暐捷 資管二乙 </a:t>
            </a:r>
            <a:r>
              <a:rPr lang="en-US" altLang="zh-TW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C110118220 : </a:t>
            </a: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  <a:r>
              <a:rPr lang="en-US" altLang="zh-TW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資料整理</a:t>
            </a:r>
            <a:r>
              <a:rPr lang="en-US" altLang="zh-TW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處理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白宇廷 資管二乙 </a:t>
            </a:r>
            <a:r>
              <a:rPr lang="en-US" altLang="zh-TW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C110118250 : </a:t>
            </a: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黃紹淵 四半二甲 </a:t>
            </a:r>
            <a:r>
              <a:rPr lang="en-US" altLang="zh-TW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C110187134 : </a:t>
            </a: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前端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王昱琪 電通一甲 </a:t>
            </a:r>
            <a:r>
              <a:rPr lang="en-US" altLang="zh-TW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C111110144 : </a:t>
            </a: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前端</a:t>
            </a:r>
            <a:r>
              <a:rPr lang="en-US" altLang="zh-TW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3600" b="0" i="0" dirty="0">
                <a:solidFill>
                  <a:srgbClr val="1F2328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97</Words>
  <Application>Microsoft Office PowerPoint</Application>
  <PresentationFormat>自訂</PresentationFormat>
  <Paragraphs>23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Noto Sans T Chinese</vt:lpstr>
      <vt:lpstr>Arial</vt:lpstr>
      <vt:lpstr>微軟正黑體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博雅(科技)Python資料分析實作</dc:title>
  <cp:lastModifiedBy>Max2003 Pai</cp:lastModifiedBy>
  <cp:revision>3</cp:revision>
  <dcterms:created xsi:type="dcterms:W3CDTF">2006-08-16T00:00:00Z</dcterms:created>
  <dcterms:modified xsi:type="dcterms:W3CDTF">2023-06-18T08:38:17Z</dcterms:modified>
  <dc:identifier>DAFiT9411d4</dc:identifier>
</cp:coreProperties>
</file>

<file path=docProps/thumbnail.jpeg>
</file>